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3972650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1560573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196677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338312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3255137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359082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3588573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250530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2501619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124446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EA86683-C4E4-48EE-9813-D4E5217511AF}" type="datetimeFigureOut">
              <a:rPr lang="es-PE" smtClean="0"/>
              <a:t>23/07/2017</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855299A-37F3-45E9-8F06-0325B334AD1C}" type="slidenum">
              <a:rPr lang="es-PE" smtClean="0"/>
              <a:t>‹Nº›</a:t>
            </a:fld>
            <a:endParaRPr lang="es-PE"/>
          </a:p>
        </p:txBody>
      </p:sp>
    </p:spTree>
    <p:extLst>
      <p:ext uri="{BB962C8B-B14F-4D97-AF65-F5344CB8AC3E}">
        <p14:creationId xmlns:p14="http://schemas.microsoft.com/office/powerpoint/2010/main" val="3496835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86683-C4E4-48EE-9813-D4E5217511AF}" type="datetimeFigureOut">
              <a:rPr lang="es-PE" smtClean="0"/>
              <a:t>23/07/2017</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5299A-37F3-45E9-8F06-0325B334AD1C}" type="slidenum">
              <a:rPr lang="es-PE" smtClean="0"/>
              <a:t>‹Nº›</a:t>
            </a:fld>
            <a:endParaRPr lang="es-PE"/>
          </a:p>
        </p:txBody>
      </p:sp>
    </p:spTree>
    <p:extLst>
      <p:ext uri="{BB962C8B-B14F-4D97-AF65-F5344CB8AC3E}">
        <p14:creationId xmlns:p14="http://schemas.microsoft.com/office/powerpoint/2010/main" val="4037669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305459"/>
            <a:ext cx="7772400" cy="603261"/>
          </a:xfrm>
        </p:spPr>
        <p:txBody>
          <a:bodyPr>
            <a:normAutofit fontScale="90000"/>
          </a:bodyPr>
          <a:lstStyle/>
          <a:p>
            <a:r>
              <a:rPr lang="es-PE" sz="2800" dirty="0" smtClean="0"/>
              <a:t>Pasitos de Esperanza de la mano con </a:t>
            </a:r>
            <a:r>
              <a:rPr lang="es-PE" sz="2800" dirty="0" err="1" smtClean="0"/>
              <a:t>Quetzalma</a:t>
            </a:r>
            <a:r>
              <a:rPr lang="es-PE" sz="2800" dirty="0" smtClean="0"/>
              <a:t/>
            </a:r>
            <a:br>
              <a:rPr lang="es-PE" sz="2800" dirty="0" smtClean="0"/>
            </a:br>
            <a:r>
              <a:rPr lang="es-PE" sz="2800" dirty="0" smtClean="0">
                <a:solidFill>
                  <a:srgbClr val="FF0000"/>
                </a:solidFill>
              </a:rPr>
              <a:t>Ayudan a damnificados de </a:t>
            </a:r>
            <a:r>
              <a:rPr lang="es-PE" sz="2800" dirty="0" err="1" smtClean="0">
                <a:solidFill>
                  <a:srgbClr val="FF0000"/>
                </a:solidFill>
              </a:rPr>
              <a:t>Carapongo</a:t>
            </a:r>
            <a:endParaRPr lang="es-PE" sz="2800" dirty="0">
              <a:solidFill>
                <a:srgbClr val="FF0000"/>
              </a:solidFill>
            </a:endParaRPr>
          </a:p>
        </p:txBody>
      </p:sp>
      <p:pic>
        <p:nvPicPr>
          <p:cNvPr id="1030" name="Picture 6" descr="Imagen relacionad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9984" y="1040048"/>
            <a:ext cx="2351637" cy="1581871"/>
          </a:xfrm>
          <a:prstGeom prst="rect">
            <a:avLst/>
          </a:prstGeom>
          <a:solidFill>
            <a:srgbClr val="92D050"/>
          </a:solidFill>
          <a:extLst/>
        </p:spPr>
      </p:pic>
      <p:sp>
        <p:nvSpPr>
          <p:cNvPr id="5" name="4 CuadroTexto"/>
          <p:cNvSpPr txBox="1"/>
          <p:nvPr/>
        </p:nvSpPr>
        <p:spPr>
          <a:xfrm>
            <a:off x="179512" y="978109"/>
            <a:ext cx="2880320" cy="3785652"/>
          </a:xfrm>
          <a:prstGeom prst="rect">
            <a:avLst/>
          </a:prstGeom>
          <a:noFill/>
        </p:spPr>
        <p:txBody>
          <a:bodyPr wrap="square" rtlCol="0">
            <a:spAutoFit/>
          </a:bodyPr>
          <a:lstStyle/>
          <a:p>
            <a:pPr algn="just"/>
            <a:r>
              <a:rPr lang="es-PE" sz="1200" b="1" dirty="0" smtClean="0">
                <a:solidFill>
                  <a:srgbClr val="FF0000"/>
                </a:solidFill>
              </a:rPr>
              <a:t>L</a:t>
            </a:r>
            <a:r>
              <a:rPr lang="es-PE" sz="1200" b="1" dirty="0" smtClean="0"/>
              <a:t>a Asociación </a:t>
            </a:r>
            <a:r>
              <a:rPr lang="es-PE" sz="1200" b="1" dirty="0"/>
              <a:t>H</a:t>
            </a:r>
            <a:r>
              <a:rPr lang="es-PE" sz="1200" b="1" dirty="0" smtClean="0"/>
              <a:t>umanitaria </a:t>
            </a:r>
            <a:r>
              <a:rPr lang="es-PE" sz="1200" b="1" dirty="0" err="1" smtClean="0"/>
              <a:t>Quetzalma</a:t>
            </a:r>
            <a:r>
              <a:rPr lang="es-PE" sz="1200" b="1" dirty="0" smtClean="0"/>
              <a:t> </a:t>
            </a:r>
            <a:r>
              <a:rPr lang="es-PE" sz="1200" dirty="0" smtClean="0"/>
              <a:t>de Francia, donó canastas de víveres a 45 familias damnificadas de  la zona de </a:t>
            </a:r>
            <a:r>
              <a:rPr lang="es-PE" sz="1200" dirty="0" err="1" smtClean="0"/>
              <a:t>Carapongo</a:t>
            </a:r>
            <a:r>
              <a:rPr lang="es-PE" sz="1200" dirty="0" smtClean="0"/>
              <a:t> en Chosica.  Luego de que muchas de ellas perdieran sus casas, aún viven en carpas desde mediados de marzo con la esperanza de un hogar. La asociación Pasitos de Esperanza, que fue la que se encargó de llevar la ayuda a este sector, constató que las </a:t>
            </a:r>
            <a:r>
              <a:rPr lang="es-PE" sz="1200" dirty="0"/>
              <a:t>madres se turnan para cocinar en olla </a:t>
            </a:r>
            <a:r>
              <a:rPr lang="es-PE" sz="1200" dirty="0" smtClean="0"/>
              <a:t>común en una cocina rústica tradicional a leña en plena calle y en condiciones insalubres, para </a:t>
            </a:r>
            <a:r>
              <a:rPr lang="es-PE" sz="1200" dirty="0"/>
              <a:t>alimentar a </a:t>
            </a:r>
            <a:r>
              <a:rPr lang="es-PE" sz="1200" dirty="0" smtClean="0"/>
              <a:t>mas de 120 personas que </a:t>
            </a:r>
            <a:r>
              <a:rPr lang="es-PE" sz="1200" dirty="0"/>
              <a:t>viven </a:t>
            </a:r>
            <a:r>
              <a:rPr lang="es-PE" sz="1200" dirty="0" smtClean="0"/>
              <a:t>por la zona. Debido a esta situación y en coordinación con la presidenta de la </a:t>
            </a:r>
            <a:r>
              <a:rPr lang="es-PE" sz="1200" dirty="0" smtClean="0"/>
              <a:t>Asociación Humanitaria </a:t>
            </a:r>
            <a:r>
              <a:rPr lang="es-PE" sz="1200" dirty="0" err="1" smtClean="0"/>
              <a:t>Quetzalma</a:t>
            </a:r>
            <a:r>
              <a:rPr lang="es-PE" sz="1200" dirty="0" smtClean="0"/>
              <a:t>, </a:t>
            </a:r>
            <a:r>
              <a:rPr lang="es-PE" sz="1200" dirty="0"/>
              <a:t>l</a:t>
            </a:r>
            <a:r>
              <a:rPr lang="es-PE" sz="1200" dirty="0" smtClean="0"/>
              <a:t>a señora Marlene </a:t>
            </a:r>
            <a:r>
              <a:rPr lang="es-PE" sz="1200" dirty="0" err="1" smtClean="0"/>
              <a:t>Bapst</a:t>
            </a:r>
            <a:r>
              <a:rPr lang="es-PE" sz="1200" dirty="0" smtClean="0"/>
              <a:t>, </a:t>
            </a:r>
            <a:r>
              <a:rPr lang="es-PE" sz="1200" dirty="0" smtClean="0"/>
              <a:t>se decidió llevarles una cocina </a:t>
            </a:r>
            <a:r>
              <a:rPr lang="es-PE" sz="1200" dirty="0" err="1" smtClean="0"/>
              <a:t>semi</a:t>
            </a:r>
            <a:r>
              <a:rPr lang="es-PE" sz="1200" dirty="0" smtClean="0"/>
              <a:t> industrial de tres hornillas con dos ollas y sus respectivos cucharones. </a:t>
            </a:r>
          </a:p>
        </p:txBody>
      </p:sp>
      <p:sp>
        <p:nvSpPr>
          <p:cNvPr id="6" name="5 CuadroTexto"/>
          <p:cNvSpPr txBox="1"/>
          <p:nvPr/>
        </p:nvSpPr>
        <p:spPr>
          <a:xfrm>
            <a:off x="6057868" y="2645264"/>
            <a:ext cx="2736304" cy="2123658"/>
          </a:xfrm>
          <a:prstGeom prst="rect">
            <a:avLst/>
          </a:prstGeom>
          <a:noFill/>
        </p:spPr>
        <p:txBody>
          <a:bodyPr wrap="square" rtlCol="0">
            <a:spAutoFit/>
          </a:bodyPr>
          <a:lstStyle/>
          <a:p>
            <a:pPr algn="just"/>
            <a:r>
              <a:rPr lang="es-PE" sz="1200" dirty="0" smtClean="0"/>
              <a:t>Lurigancho, las </a:t>
            </a:r>
            <a:r>
              <a:rPr lang="es-PE" sz="1200" dirty="0"/>
              <a:t>otras restantes se ubican</a:t>
            </a:r>
          </a:p>
          <a:p>
            <a:pPr algn="just"/>
            <a:r>
              <a:rPr lang="es-PE" sz="1200" dirty="0" smtClean="0">
                <a:effectLst/>
              </a:rPr>
              <a:t>A 5 kilómetros mas arriba de la misma avenida, lugar donde toda la familia Hilario perdió su casa de tres pisos por completo. </a:t>
            </a:r>
          </a:p>
          <a:p>
            <a:pPr algn="just"/>
            <a:r>
              <a:rPr lang="es-PE" sz="1200" dirty="0" smtClean="0">
                <a:effectLst/>
              </a:rPr>
              <a:t>En estos campamentos donde aún viven algunas familias, tienen problemas de acceso a servicios de agua  y desagüe</a:t>
            </a:r>
            <a:r>
              <a:rPr lang="es-PE" sz="1200" dirty="0" smtClean="0"/>
              <a:t>; esperamos que pronto las autoridades den solución a las necesidades de estas familias.</a:t>
            </a:r>
            <a:endParaRPr lang="es-PE" dirty="0"/>
          </a:p>
        </p:txBody>
      </p:sp>
      <p:sp>
        <p:nvSpPr>
          <p:cNvPr id="7" name="6 CuadroTexto"/>
          <p:cNvSpPr txBox="1"/>
          <p:nvPr/>
        </p:nvSpPr>
        <p:spPr>
          <a:xfrm>
            <a:off x="3059832" y="4711943"/>
            <a:ext cx="2880320" cy="1938992"/>
          </a:xfrm>
          <a:prstGeom prst="rect">
            <a:avLst/>
          </a:prstGeom>
          <a:noFill/>
        </p:spPr>
        <p:txBody>
          <a:bodyPr wrap="square" rtlCol="0">
            <a:spAutoFit/>
          </a:bodyPr>
          <a:lstStyle/>
          <a:p>
            <a:pPr algn="just"/>
            <a:r>
              <a:rPr lang="es-PE" sz="1200" dirty="0" smtClean="0"/>
              <a:t>Algunas de estas familias han regresado a sus viviendas dañadas por los huaycos pese a que aún sus casas o lo que quedó de ellas, no han sido </a:t>
            </a:r>
            <a:r>
              <a:rPr lang="es-PE" sz="1200" dirty="0" err="1" smtClean="0"/>
              <a:t>funigadas</a:t>
            </a:r>
            <a:r>
              <a:rPr lang="es-PE" sz="1200" dirty="0" smtClean="0"/>
              <a:t> ni acondicionadas por las autoridades que se comprometieron hacerlo.</a:t>
            </a:r>
          </a:p>
          <a:p>
            <a:pPr algn="just"/>
            <a:r>
              <a:rPr lang="es-PE" sz="1200" dirty="0" smtClean="0"/>
              <a:t>36 de l</a:t>
            </a:r>
            <a:r>
              <a:rPr lang="es-PE" sz="1200" dirty="0" smtClean="0">
                <a:effectLst/>
              </a:rPr>
              <a:t>as 45 familias que recibieron esta ayuda, son de la asociación “Señor de los Milagros” que se encuentra ubicado en el paradero Buenos Aires, de la Av. </a:t>
            </a:r>
            <a:r>
              <a:rPr lang="es-PE" sz="1200" dirty="0" err="1" smtClean="0">
                <a:effectLst/>
              </a:rPr>
              <a:t>Carapongo</a:t>
            </a:r>
            <a:endParaRPr lang="es-PE" sz="1200" dirty="0"/>
          </a:p>
        </p:txBody>
      </p:sp>
      <p:pic>
        <p:nvPicPr>
          <p:cNvPr id="8" name="7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163655" y="2624779"/>
            <a:ext cx="2736304" cy="1687054"/>
          </a:xfrm>
          <a:prstGeom prst="rect">
            <a:avLst/>
          </a:prstGeom>
          <a:ln>
            <a:noFill/>
          </a:ln>
          <a:effectLst>
            <a:outerShdw blurRad="292100" dist="139700" dir="2700000" algn="tl" rotWithShape="0">
              <a:srgbClr val="333333">
                <a:alpha val="65000"/>
              </a:srgbClr>
            </a:outerShdw>
          </a:effectLst>
        </p:spPr>
      </p:pic>
      <p:sp>
        <p:nvSpPr>
          <p:cNvPr id="9" name="8 CuadroTexto"/>
          <p:cNvSpPr txBox="1"/>
          <p:nvPr/>
        </p:nvSpPr>
        <p:spPr>
          <a:xfrm>
            <a:off x="3091647" y="4311833"/>
            <a:ext cx="2808312" cy="400110"/>
          </a:xfrm>
          <a:prstGeom prst="rect">
            <a:avLst/>
          </a:prstGeom>
          <a:noFill/>
        </p:spPr>
        <p:txBody>
          <a:bodyPr wrap="square" rtlCol="0">
            <a:spAutoFit/>
          </a:bodyPr>
          <a:lstStyle/>
          <a:p>
            <a:pPr algn="ctr"/>
            <a:r>
              <a:rPr lang="es-PE" sz="1000" dirty="0" smtClean="0">
                <a:solidFill>
                  <a:srgbClr val="FF0000"/>
                </a:solidFill>
              </a:rPr>
              <a:t>Zinnia Loayza, fue la que hizo la entrega de la cocina y las ollas a los damnificados</a:t>
            </a:r>
            <a:endParaRPr lang="es-PE" sz="1000" dirty="0">
              <a:solidFill>
                <a:srgbClr val="FF0000"/>
              </a:solidFill>
            </a:endParaRPr>
          </a:p>
        </p:txBody>
      </p:sp>
      <p:pic>
        <p:nvPicPr>
          <p:cNvPr id="10" name="9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4761715"/>
            <a:ext cx="2667788" cy="1839447"/>
          </a:xfrm>
          <a:prstGeom prst="rect">
            <a:avLst/>
          </a:prstGeom>
          <a:ln>
            <a:noFill/>
          </a:ln>
          <a:effectLst>
            <a:outerShdw blurRad="292100" dist="139700" dir="2700000" algn="tl" rotWithShape="0">
              <a:srgbClr val="333333">
                <a:alpha val="65000"/>
              </a:srgbClr>
            </a:outerShdw>
          </a:effectLst>
        </p:spPr>
      </p:pic>
      <p:pic>
        <p:nvPicPr>
          <p:cNvPr id="11" name="10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089735" y="4761715"/>
            <a:ext cx="2593011" cy="1660830"/>
          </a:xfrm>
          <a:prstGeom prst="rect">
            <a:avLst/>
          </a:prstGeom>
          <a:ln>
            <a:noFill/>
          </a:ln>
          <a:effectLst>
            <a:outerShdw blurRad="292100" dist="139700" dir="2700000" algn="tl" rotWithShape="0">
              <a:srgbClr val="333333">
                <a:alpha val="65000"/>
              </a:srgbClr>
            </a:outerShdw>
          </a:effectLst>
        </p:spPr>
      </p:pic>
      <p:pic>
        <p:nvPicPr>
          <p:cNvPr id="12" name="11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12817" y="1124744"/>
            <a:ext cx="1404230" cy="1203598"/>
          </a:xfrm>
          <a:prstGeom prst="rect">
            <a:avLst/>
          </a:prstGeom>
          <a:ln>
            <a:noFill/>
          </a:ln>
          <a:effectLst>
            <a:outerShdw blurRad="292100" dist="139700" dir="2700000" algn="tl" rotWithShape="0">
              <a:srgbClr val="333333">
                <a:alpha val="65000"/>
              </a:srgbClr>
            </a:outerShdw>
          </a:effectLst>
        </p:spPr>
      </p:pic>
      <p:sp>
        <p:nvSpPr>
          <p:cNvPr id="13" name="12 CuadroTexto"/>
          <p:cNvSpPr txBox="1"/>
          <p:nvPr/>
        </p:nvSpPr>
        <p:spPr>
          <a:xfrm>
            <a:off x="6088631" y="6404714"/>
            <a:ext cx="2593011" cy="246221"/>
          </a:xfrm>
          <a:prstGeom prst="rect">
            <a:avLst/>
          </a:prstGeom>
          <a:noFill/>
        </p:spPr>
        <p:txBody>
          <a:bodyPr wrap="square" rtlCol="0">
            <a:spAutoFit/>
          </a:bodyPr>
          <a:lstStyle/>
          <a:p>
            <a:r>
              <a:rPr lang="es-PE" sz="1000" dirty="0" smtClean="0">
                <a:solidFill>
                  <a:srgbClr val="FF0000"/>
                </a:solidFill>
              </a:rPr>
              <a:t>Familia </a:t>
            </a:r>
            <a:r>
              <a:rPr lang="es-PE" sz="1000" err="1" smtClean="0">
                <a:solidFill>
                  <a:srgbClr val="FF0000"/>
                </a:solidFill>
              </a:rPr>
              <a:t>Hilario</a:t>
            </a:r>
            <a:r>
              <a:rPr lang="es-PE" sz="1000" smtClean="0">
                <a:solidFill>
                  <a:srgbClr val="FF0000"/>
                </a:solidFill>
              </a:rPr>
              <a:t>, perdió </a:t>
            </a:r>
            <a:r>
              <a:rPr lang="es-PE" sz="1000" dirty="0" smtClean="0">
                <a:solidFill>
                  <a:srgbClr val="FF0000"/>
                </a:solidFill>
              </a:rPr>
              <a:t>su casa de tres pisos</a:t>
            </a:r>
            <a:endParaRPr lang="es-PE" sz="1000" dirty="0">
              <a:solidFill>
                <a:srgbClr val="FF0000"/>
              </a:solidFill>
            </a:endParaRPr>
          </a:p>
        </p:txBody>
      </p:sp>
      <p:pic>
        <p:nvPicPr>
          <p:cNvPr id="3" name="2 Imagen"/>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96742" y="1124744"/>
            <a:ext cx="1319726" cy="1203598"/>
          </a:xfrm>
          <a:prstGeom prst="rect">
            <a:avLst/>
          </a:prstGeom>
          <a:ln>
            <a:noFill/>
          </a:ln>
          <a:effectLst>
            <a:outerShdw blurRad="292100" dist="139700" dir="2700000" algn="tl" rotWithShape="0">
              <a:srgbClr val="333333">
                <a:alpha val="65000"/>
              </a:srgbClr>
            </a:outerShdw>
          </a:effectLst>
        </p:spPr>
      </p:pic>
      <p:sp>
        <p:nvSpPr>
          <p:cNvPr id="4" name="3 CuadroTexto"/>
          <p:cNvSpPr txBox="1"/>
          <p:nvPr/>
        </p:nvSpPr>
        <p:spPr>
          <a:xfrm>
            <a:off x="6415373" y="2378558"/>
            <a:ext cx="2127505" cy="246221"/>
          </a:xfrm>
          <a:prstGeom prst="rect">
            <a:avLst/>
          </a:prstGeom>
          <a:noFill/>
        </p:spPr>
        <p:txBody>
          <a:bodyPr wrap="none" rtlCol="0">
            <a:spAutoFit/>
          </a:bodyPr>
          <a:lstStyle/>
          <a:p>
            <a:r>
              <a:rPr lang="es-PE" sz="1000" dirty="0" smtClean="0">
                <a:solidFill>
                  <a:srgbClr val="FF0000"/>
                </a:solidFill>
              </a:rPr>
              <a:t>Cocinando  en condiciones insalubres</a:t>
            </a:r>
            <a:endParaRPr lang="es-PE" sz="1000" dirty="0">
              <a:solidFill>
                <a:srgbClr val="FF0000"/>
              </a:solidFill>
            </a:endParaRPr>
          </a:p>
        </p:txBody>
      </p:sp>
    </p:spTree>
    <p:extLst>
      <p:ext uri="{BB962C8B-B14F-4D97-AF65-F5344CB8AC3E}">
        <p14:creationId xmlns:p14="http://schemas.microsoft.com/office/powerpoint/2010/main" val="366603210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326</Words>
  <Application>Microsoft Office PowerPoint</Application>
  <PresentationFormat>Presentación en pantalla (4:3)</PresentationFormat>
  <Paragraphs>10</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Pasitos de Esperanza de la mano con Quetzalma Ayudan a damnificados de Carapongo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Katia</dc:creator>
  <cp:lastModifiedBy>Katia</cp:lastModifiedBy>
  <cp:revision>20</cp:revision>
  <dcterms:created xsi:type="dcterms:W3CDTF">2017-07-19T23:36:43Z</dcterms:created>
  <dcterms:modified xsi:type="dcterms:W3CDTF">2017-07-23T20:31:59Z</dcterms:modified>
</cp:coreProperties>
</file>